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6" r:id="rId2"/>
  </p:sldIdLst>
  <p:sldSz cx="6858000" cy="9906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188" autoAdjust="0"/>
    <p:restoredTop sz="94660"/>
  </p:normalViewPr>
  <p:slideViewPr>
    <p:cSldViewPr snapToGrid="0">
      <p:cViewPr>
        <p:scale>
          <a:sx n="80" d="100"/>
          <a:sy n="80" d="100"/>
        </p:scale>
        <p:origin x="-3420" y="-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913828"/>
            <a:ext cx="11036808" cy="2578037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3841052"/>
            <a:ext cx="11036808" cy="1203579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5164535"/>
            <a:ext cx="2743200" cy="296664"/>
          </a:xfrm>
        </p:spPr>
        <p:txBody>
          <a:bodyPr/>
          <a:lstStyle/>
          <a:p>
            <a:fld id="{02AC24A9-CCB6-4F8D-B8DB-C2F3692CFA5A}" type="datetimeFigureOut">
              <a:rPr lang="en-US" smtClean="0"/>
              <a:pPr/>
              <a:t>4/4/2025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5164535"/>
            <a:ext cx="2743200" cy="296664"/>
          </a:xfrm>
        </p:spPr>
        <p:txBody>
          <a:bodyPr/>
          <a:lstStyle/>
          <a:p>
            <a:fld id="{B2DC25EE-239B-4C5F-AAD1-255A7D5F1E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12422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6472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296664"/>
            <a:ext cx="2628900" cy="47221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296664"/>
            <a:ext cx="7734300" cy="472211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1867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2D6FBB9D-1CAA-4D05-AB33-BABDFE17B843}"/>
              </a:ext>
            </a:extLst>
          </p:cNvPr>
          <p:cNvSpPr/>
          <p:nvPr/>
        </p:nvSpPr>
        <p:spPr>
          <a:xfrm>
            <a:off x="558210" y="0"/>
            <a:ext cx="11167447" cy="1640280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163449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9A6DB05-9FB5-4B07-8675-74C23D4FD89D}"/>
              </a:ext>
            </a:extLst>
          </p:cNvPr>
          <p:cNvSpPr/>
          <p:nvPr/>
        </p:nvSpPr>
        <p:spPr>
          <a:xfrm>
            <a:off x="498834" y="639723"/>
            <a:ext cx="128016" cy="572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445770"/>
            <a:ext cx="10168128" cy="95840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013395"/>
            <a:ext cx="10168128" cy="30015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5164535"/>
            <a:ext cx="2743200" cy="296664"/>
          </a:xfrm>
        </p:spPr>
        <p:txBody>
          <a:bodyPr/>
          <a:lstStyle/>
          <a:p>
            <a:fld id="{02AC24A9-CCB6-4F8D-B8DB-C2F3692CFA5A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5164535"/>
            <a:ext cx="2743200" cy="296664"/>
          </a:xfrm>
        </p:spPr>
        <p:txBody>
          <a:bodyPr/>
          <a:lstStyle/>
          <a:p>
            <a:fld id="{B2DC25EE-239B-4C5F-AAD1-255A7D5F1EE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323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85AEDC5C-2E87-49C6-AB07-A95E5F39ED8E}"/>
              </a:ext>
            </a:extLst>
          </p:cNvPr>
          <p:cNvSpPr/>
          <p:nvPr/>
        </p:nvSpPr>
        <p:spPr>
          <a:xfrm>
            <a:off x="558210" y="4047405"/>
            <a:ext cx="11134956" cy="668655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57D88DE-E462-4C8A-BF99-609390DFB781}"/>
              </a:ext>
            </a:extLst>
          </p:cNvPr>
          <p:cNvSpPr/>
          <p:nvPr/>
        </p:nvSpPr>
        <p:spPr>
          <a:xfrm>
            <a:off x="498834" y="4158847"/>
            <a:ext cx="146304" cy="4457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520065"/>
            <a:ext cx="10890504" cy="3343275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145661"/>
            <a:ext cx="10607040" cy="475488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7304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2076262E-36A0-40C6-ADE6-90CD9FB9B9EA}"/>
              </a:ext>
            </a:extLst>
          </p:cNvPr>
          <p:cNvSpPr/>
          <p:nvPr/>
        </p:nvSpPr>
        <p:spPr>
          <a:xfrm>
            <a:off x="558210" y="0"/>
            <a:ext cx="11167447" cy="1640280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163449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03DC8C98-510F-48C9-82B2-9E4F760A68DF}"/>
              </a:ext>
            </a:extLst>
          </p:cNvPr>
          <p:cNvSpPr/>
          <p:nvPr/>
        </p:nvSpPr>
        <p:spPr>
          <a:xfrm>
            <a:off x="498834" y="639723"/>
            <a:ext cx="128016" cy="572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445770"/>
            <a:ext cx="10168128" cy="95840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013395"/>
            <a:ext cx="4937760" cy="30015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013395"/>
            <a:ext cx="4937760" cy="30015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5164535"/>
            <a:ext cx="2743200" cy="296664"/>
          </a:xfrm>
        </p:spPr>
        <p:txBody>
          <a:bodyPr/>
          <a:lstStyle/>
          <a:p>
            <a:fld id="{02AC24A9-CCB6-4F8D-B8DB-C2F3692CFA5A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5164535"/>
            <a:ext cx="2743200" cy="296664"/>
          </a:xfrm>
        </p:spPr>
        <p:txBody>
          <a:bodyPr/>
          <a:lstStyle/>
          <a:p>
            <a:fld id="{B2DC25EE-239B-4C5F-AAD1-255A7D5F1EE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6539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6B671BDE-E45C-41A1-9B98-4A607D703855}"/>
              </a:ext>
            </a:extLst>
          </p:cNvPr>
          <p:cNvSpPr/>
          <p:nvPr/>
        </p:nvSpPr>
        <p:spPr>
          <a:xfrm>
            <a:off x="558210" y="0"/>
            <a:ext cx="11167447" cy="1640280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163449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C3D0D377-28B0-417D-886B-9483AF064975}"/>
              </a:ext>
            </a:extLst>
          </p:cNvPr>
          <p:cNvSpPr/>
          <p:nvPr/>
        </p:nvSpPr>
        <p:spPr>
          <a:xfrm>
            <a:off x="498834" y="639723"/>
            <a:ext cx="128016" cy="572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445770"/>
            <a:ext cx="10168128" cy="95840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1927778"/>
            <a:ext cx="4937760" cy="669429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2602997"/>
            <a:ext cx="4937760" cy="24119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1927778"/>
            <a:ext cx="4937760" cy="669429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2602996"/>
            <a:ext cx="4937760" cy="24119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5164535"/>
            <a:ext cx="2743200" cy="296664"/>
          </a:xfrm>
        </p:spPr>
        <p:txBody>
          <a:bodyPr/>
          <a:lstStyle/>
          <a:p>
            <a:fld id="{02AC24A9-CCB6-4F8D-B8DB-C2F3692CFA5A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5164535"/>
            <a:ext cx="2743200" cy="296664"/>
          </a:xfrm>
        </p:spPr>
        <p:txBody>
          <a:bodyPr/>
          <a:lstStyle/>
          <a:p>
            <a:fld id="{B2DC25EE-239B-4C5F-AAD1-255A7D5F1EE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883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xmlns="" id="{8C0689C4-0DB3-408B-A956-40326B4AE4C4}"/>
              </a:ext>
            </a:extLst>
          </p:cNvPr>
          <p:cNvSpPr/>
          <p:nvPr/>
        </p:nvSpPr>
        <p:spPr>
          <a:xfrm>
            <a:off x="665854" y="1245989"/>
            <a:ext cx="10917063" cy="3080147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6E1D10E-1C30-41BF-8C3B-C460C9B5597B}"/>
              </a:ext>
            </a:extLst>
          </p:cNvPr>
          <p:cNvSpPr/>
          <p:nvPr/>
        </p:nvSpPr>
        <p:spPr>
          <a:xfrm>
            <a:off x="609084" y="2414586"/>
            <a:ext cx="128016" cy="742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575054"/>
            <a:ext cx="10177272" cy="2429447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113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4822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1FA417FE-CD1A-486F-A4AC-E4000A2FB18E}"/>
              </a:ext>
            </a:extLst>
          </p:cNvPr>
          <p:cNvSpPr/>
          <p:nvPr/>
        </p:nvSpPr>
        <p:spPr>
          <a:xfrm>
            <a:off x="558210" y="944152"/>
            <a:ext cx="3740740" cy="3772717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1318F0F5-812B-472C-9408-B80F2553F5E0}"/>
              </a:ext>
            </a:extLst>
          </p:cNvPr>
          <p:cNvSpPr/>
          <p:nvPr/>
        </p:nvSpPr>
        <p:spPr>
          <a:xfrm>
            <a:off x="498834" y="1314930"/>
            <a:ext cx="146304" cy="6686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389316"/>
            <a:ext cx="3099816" cy="1389317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389317"/>
            <a:ext cx="6729984" cy="33284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2786063"/>
            <a:ext cx="3099816" cy="167906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5164535"/>
            <a:ext cx="2743200" cy="296664"/>
          </a:xfrm>
        </p:spPr>
        <p:txBody>
          <a:bodyPr/>
          <a:lstStyle/>
          <a:p>
            <a:fld id="{02AC24A9-CCB6-4F8D-B8DB-C2F3692CFA5A}" type="datetimeFigureOut">
              <a:rPr lang="en-US" smtClean="0"/>
              <a:pPr/>
              <a:t>4/4/2025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4945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168B77B5-211C-456E-B79F-306CC3619347}"/>
              </a:ext>
            </a:extLst>
          </p:cNvPr>
          <p:cNvSpPr/>
          <p:nvPr/>
        </p:nvSpPr>
        <p:spPr>
          <a:xfrm>
            <a:off x="558210" y="944152"/>
            <a:ext cx="3740740" cy="3772717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3B63C338-194D-4F23-ABEC-60A7EA96F302}"/>
              </a:ext>
            </a:extLst>
          </p:cNvPr>
          <p:cNvSpPr/>
          <p:nvPr/>
        </p:nvSpPr>
        <p:spPr>
          <a:xfrm>
            <a:off x="498834" y="1314930"/>
            <a:ext cx="146304" cy="6686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389316"/>
            <a:ext cx="3099816" cy="1389317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943547"/>
            <a:ext cx="6729984" cy="3774186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2793492"/>
            <a:ext cx="3099816" cy="167163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5164535"/>
            <a:ext cx="2743200" cy="296664"/>
          </a:xfrm>
        </p:spPr>
        <p:txBody>
          <a:bodyPr/>
          <a:lstStyle/>
          <a:p>
            <a:fld id="{02AC24A9-CCB6-4F8D-B8DB-C2F3692CFA5A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82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6664"/>
            <a:ext cx="10515600" cy="10770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83320"/>
            <a:ext cx="10515600" cy="3535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5164535"/>
            <a:ext cx="2743200" cy="2966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5164535"/>
            <a:ext cx="4114800" cy="2966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5164535"/>
            <a:ext cx="2743200" cy="2966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44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1" r:id="rId6"/>
    <p:sldLayoutId id="2147483737" r:id="rId7"/>
    <p:sldLayoutId id="2147483738" r:id="rId8"/>
    <p:sldLayoutId id="2147483739" r:id="rId9"/>
    <p:sldLayoutId id="2147483740" r:id="rId10"/>
    <p:sldLayoutId id="214748374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hyperlink" Target="http://www.lahc.ufc.br/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2E3E8054-153B-4494-8BD3-C54870C598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274410"/>
            <a:ext cx="6857999" cy="508912"/>
          </a:xfrm>
          <a:solidFill>
            <a:srgbClr val="006699"/>
          </a:solidFill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pt-BR" sz="1500" b="1" dirty="0">
                <a:solidFill>
                  <a:schemeClr val="bg1"/>
                </a:solidFill>
              </a:rPr>
              <a:t>Uso do Conjunto do AutoCAD, do EPANET e do SWMM em projetos de redes de água, esgoto e drenagem urbana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xmlns="" id="{446585B1-7B49-46F5-B48C-7CD63A5789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" y="1837283"/>
            <a:ext cx="6588726" cy="7797583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0000"/>
              </a:lnSpc>
            </a:pPr>
            <a:r>
              <a:rPr lang="pt-BR" sz="1100" b="1" smtClean="0">
                <a:latin typeface="Arial" panose="020B0604020202020204" pitchFamily="34" charset="0"/>
                <a:cs typeface="Arial" panose="020B0604020202020204" pitchFamily="34" charset="0"/>
              </a:rPr>
              <a:t>Ministrante: Marco </a:t>
            </a:r>
            <a:r>
              <a:rPr lang="pt-BR" sz="1100" b="1" dirty="0">
                <a:latin typeface="Arial" panose="020B0604020202020204" pitchFamily="34" charset="0"/>
                <a:cs typeface="Arial" panose="020B0604020202020204" pitchFamily="34" charset="0"/>
              </a:rPr>
              <a:t>Aurélio Holanda de Castro</a:t>
            </a:r>
            <a:r>
              <a:rPr lang="pt-BR" sz="1100" dirty="0">
                <a:latin typeface="Arial" panose="020B0604020202020204" pitchFamily="34" charset="0"/>
                <a:cs typeface="Arial" panose="020B0604020202020204" pitchFamily="34" charset="0"/>
              </a:rPr>
              <a:t>, PhD</a:t>
            </a:r>
            <a:br>
              <a:rPr lang="pt-BR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100" dirty="0">
                <a:latin typeface="Arial" panose="020B0604020202020204" pitchFamily="34" charset="0"/>
                <a:cs typeface="Arial" panose="020B0604020202020204" pitchFamily="34" charset="0"/>
              </a:rPr>
              <a:t>Professor Titular da Universidade Federal do Ceará, Engenheiro Civil pela Universidade de Brasília (1986),  M.Sc. em Recursos Hídricos pela </a:t>
            </a:r>
            <a:r>
              <a:rPr lang="pt-BR" sz="1100" dirty="0" err="1"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lang="pt-B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1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100" dirty="0">
                <a:latin typeface="Arial" panose="020B0604020202020204" pitchFamily="34" charset="0"/>
                <a:cs typeface="Arial" panose="020B0604020202020204" pitchFamily="34" charset="0"/>
              </a:rPr>
              <a:t> New Hampshire, USA, (1990), Ph.D. em Engenharia pela </a:t>
            </a:r>
            <a:r>
              <a:rPr lang="pt-BR" sz="1100" dirty="0" err="1">
                <a:latin typeface="Arial" panose="020B0604020202020204" pitchFamily="34" charset="0"/>
                <a:cs typeface="Arial" panose="020B0604020202020204" pitchFamily="34" charset="0"/>
              </a:rPr>
              <a:t>Drexel</a:t>
            </a:r>
            <a:r>
              <a:rPr lang="pt-B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100" dirty="0" err="1"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lang="pt-BR" sz="1100" dirty="0">
                <a:latin typeface="Arial" panose="020B0604020202020204" pitchFamily="34" charset="0"/>
                <a:cs typeface="Arial" panose="020B0604020202020204" pitchFamily="34" charset="0"/>
              </a:rPr>
              <a:t>, Philadelphia – USA (1994).</a:t>
            </a:r>
          </a:p>
          <a:p>
            <a:pPr marL="171450" marR="0" indent="-17145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100" b="1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 Presencial.</a:t>
            </a:r>
          </a:p>
          <a:p>
            <a:pPr marL="171450" marR="0" indent="-17145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100" b="1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Local do Curso: </a:t>
            </a:r>
            <a:r>
              <a:rPr lang="pt-BR" sz="11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Anfiteatro do 2º Piso do Departamento de Engenharia Civil da UEM, Bloco C67, Campus Sede - Maringá-PR.</a:t>
            </a:r>
            <a:endParaRPr lang="pt-BR" sz="11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100" b="1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Carga Horária: 14 horas (02 dias, manhã e tarde).</a:t>
            </a:r>
          </a:p>
          <a:p>
            <a:pPr marL="171450" indent="-17145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1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Dias 23</a:t>
            </a:r>
            <a:r>
              <a:rPr lang="pt-BR" sz="1100" b="1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 24 de Abril de 2025 (quarta e quinta-feira), das 08:00 às 12:00 e das 14:00 às 17:00.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pt-BR" sz="1100" b="1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Vagas Limitadas (inscrição GRATUITA):</a:t>
            </a:r>
          </a:p>
          <a:p>
            <a:pPr marL="171450" indent="-17145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1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30 vagas: </a:t>
            </a:r>
            <a:r>
              <a:rPr lang="pt-BR" sz="11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estudantes da graduação e pós-graduação, servidores docentes e técnicos;</a:t>
            </a:r>
          </a:p>
          <a:p>
            <a:pPr marL="171450" indent="-17145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100" b="1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30 vagas: </a:t>
            </a:r>
            <a:r>
              <a:rPr lang="pt-BR" sz="1100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profissionais de engenharia e arquitetura.</a:t>
            </a:r>
            <a:endParaRPr lang="pt-BR" sz="1100" i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11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Programação do curso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UFC2: Módulo de Traçado da rede e/ou Adutoras no AutoCAD, Realiza também  de transferência de dados da rede/adutora para o EPANET e recebe de volta dos dados do EPANET. Este módulo Dimensiona Redes de Abastecimento de Água de acordo com a Norma NBR 12218, versão 2017.</a:t>
            </a:r>
            <a:endParaRPr lang="pt-BR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UFC3: Módulo de traçado de ligações em redes de abastecimento de água, traçado de perfil de Adutoras e Linhas de Recalque de Esgoto e geração de Quantitativos de redes de água e adutoras.</a:t>
            </a:r>
            <a:endParaRPr lang="pt-BR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UFC5: Módulo de seleção de bombas hidráulicas e traçado da linha piezométrica de adutoras e Linhas de Recalque de Esgoto.</a:t>
            </a:r>
            <a:endParaRPr lang="pt-BR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UFC7: Módulo que simula computacionalmente o Golpe de Aríete em adutoras e Linhas de Recalque de Esgoto, além de inserir, simular e dimensionar dispositivos de alívio do Golpe de </a:t>
            </a:r>
            <a:r>
              <a:rPr lang="pt-BR" sz="1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Ariete</a:t>
            </a:r>
            <a:r>
              <a:rPr lang="pt-BR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tais como a Ventosa de Tríplice ou de Dupla função, o TAU, a Chaminé de Equilíbrio e o Reservatório Hidropneumático.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UFC8: Traçado e Dimensionamento Hidráulico de Redes de </a:t>
            </a:r>
            <a:r>
              <a:rPr lang="pt-BR" sz="1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Mircrodrenagem</a:t>
            </a:r>
            <a:r>
              <a:rPr lang="pt-BR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Urbana usando o SWMM. Simulação de problemas de Macrodrenagem.</a:t>
            </a:r>
            <a:endParaRPr lang="pt-BR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UFC9: Módulo de traçado e dimensionamento de</a:t>
            </a:r>
            <a:r>
              <a:rPr lang="pt-BR" sz="11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redes </a:t>
            </a:r>
            <a:r>
              <a:rPr lang="pt-BR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Esgotamento Sanitário. Estações Elevatórias de Esgoto (</a:t>
            </a:r>
            <a:r>
              <a:rPr lang="pt-BR" sz="1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EEEs</a:t>
            </a:r>
            <a:r>
              <a:rPr lang="pt-BR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do tipo: Bomba Submersível, Bomba de Deslocamento Positivo (Helicoidal) e Bomba </a:t>
            </a:r>
            <a:r>
              <a:rPr lang="pt-BR" sz="1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Reautoescorvante</a:t>
            </a:r>
            <a:r>
              <a:rPr lang="pt-BR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Estações de Tratamento de Esgoto (</a:t>
            </a:r>
            <a:r>
              <a:rPr lang="pt-BR" sz="1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ETEs</a:t>
            </a:r>
            <a:r>
              <a:rPr lang="pt-BR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do tipo</a:t>
            </a:r>
            <a:r>
              <a:rPr lang="pt-BR" sz="11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UASB </a:t>
            </a:r>
            <a:r>
              <a:rPr lang="pt-BR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Circular e Retangular, Lagoas de Estabilização e Lodos Ativados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BIM de redes de Água</a:t>
            </a:r>
            <a:r>
              <a:rPr lang="pt-BR" sz="1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Esgoto e Drenagem através do </a:t>
            </a:r>
            <a:r>
              <a:rPr lang="pt-BR" sz="11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FreeCAD</a:t>
            </a:r>
            <a:r>
              <a:rPr lang="pt-BR" sz="1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</a:pPr>
            <a:r>
              <a:rPr lang="pt-BR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Requisitos:</a:t>
            </a:r>
            <a:endParaRPr lang="pt-B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sz="1100" dirty="0">
                <a:latin typeface="Arial" panose="020B0604020202020204" pitchFamily="34" charset="0"/>
                <a:cs typeface="Arial" panose="020B0604020202020204" pitchFamily="34" charset="0"/>
              </a:rPr>
              <a:t>Cada participante deve </a:t>
            </a:r>
            <a:r>
              <a:rPr lang="pt-BR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dispor de seu próprio notebook </a:t>
            </a:r>
            <a:r>
              <a:rPr lang="pt-BR" sz="1100" dirty="0">
                <a:latin typeface="Arial" panose="020B0604020202020204" pitchFamily="34" charset="0"/>
                <a:cs typeface="Arial" panose="020B0604020202020204" pitchFamily="34" charset="0"/>
              </a:rPr>
              <a:t>(64 bits) no qual os programas devem estar previamente instalados.</a:t>
            </a:r>
          </a:p>
          <a:p>
            <a:pPr marL="171450" indent="-1714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sz="1100" dirty="0">
                <a:latin typeface="Arial" panose="020B0604020202020204" pitchFamily="34" charset="0"/>
                <a:cs typeface="Arial" panose="020B0604020202020204" pitchFamily="34" charset="0"/>
              </a:rPr>
              <a:t>Em cada Laptop deve estar instalada somente uma</a:t>
            </a:r>
            <a:r>
              <a:rPr lang="pt-BR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única versão </a:t>
            </a:r>
            <a:r>
              <a:rPr lang="pt-BR" sz="1100" dirty="0">
                <a:latin typeface="Arial" panose="020B0604020202020204" pitchFamily="34" charset="0"/>
                <a:cs typeface="Arial" panose="020B0604020202020204" pitchFamily="34" charset="0"/>
              </a:rPr>
              <a:t>do AutoCAD, </a:t>
            </a:r>
            <a:r>
              <a:rPr lang="pt-BR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 inglês, 2021 ou superior</a:t>
            </a:r>
            <a:r>
              <a:rPr lang="pt-BR" sz="1100" dirty="0">
                <a:latin typeface="Arial" panose="020B0604020202020204" pitchFamily="34" charset="0"/>
                <a:cs typeface="Arial" panose="020B0604020202020204" pitchFamily="34" charset="0"/>
              </a:rPr>
              <a:t>. O AutoCAD Civil 3D pode ser usado, nestas versões.</a:t>
            </a:r>
            <a:endParaRPr lang="pt-BR" sz="1100" b="1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1A142685-64B6-4CA3-A517-E744778B8D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271" t="22581" r="1772" b="29399"/>
          <a:stretch/>
        </p:blipFill>
        <p:spPr>
          <a:xfrm>
            <a:off x="47625" y="49688"/>
            <a:ext cx="1334905" cy="432000"/>
          </a:xfrm>
          <a:prstGeom prst="rect">
            <a:avLst/>
          </a:prstGeom>
        </p:spPr>
      </p:pic>
      <p:pic>
        <p:nvPicPr>
          <p:cNvPr id="3" name="Imagem 2" descr="Ícone&#10;&#10;O conteúdo gerado por IA pode estar incorreto.">
            <a:extLst>
              <a:ext uri="{FF2B5EF4-FFF2-40B4-BE49-F238E27FC236}">
                <a16:creationId xmlns:a16="http://schemas.microsoft.com/office/drawing/2014/main" xmlns="" id="{E36495FD-94C0-D75C-ED9A-ECE17191A84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581" r="10700"/>
          <a:stretch/>
        </p:blipFill>
        <p:spPr>
          <a:xfrm>
            <a:off x="4140591" y="50186"/>
            <a:ext cx="917107" cy="908894"/>
          </a:xfrm>
          <a:prstGeom prst="rect">
            <a:avLst/>
          </a:prstGeom>
        </p:spPr>
      </p:pic>
      <p:pic>
        <p:nvPicPr>
          <p:cNvPr id="8" name="Imagem 7" descr="Uma imagem contendo Logotipo&#10;&#10;O conteúdo gerado por IA pode estar incorreto.">
            <a:extLst>
              <a:ext uri="{FF2B5EF4-FFF2-40B4-BE49-F238E27FC236}">
                <a16:creationId xmlns:a16="http://schemas.microsoft.com/office/drawing/2014/main" xmlns="" id="{DC210433-6401-7DFA-78AC-D95EA908AB0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70447" y="49688"/>
            <a:ext cx="917106" cy="1132661"/>
          </a:xfrm>
          <a:prstGeom prst="rect">
            <a:avLst/>
          </a:prstGeom>
        </p:spPr>
      </p:pic>
      <p:pic>
        <p:nvPicPr>
          <p:cNvPr id="13" name="Imagem 12" descr="Forma&#10;&#10;O conteúdo gerado por IA pode estar incorreto.">
            <a:extLst>
              <a:ext uri="{FF2B5EF4-FFF2-40B4-BE49-F238E27FC236}">
                <a16:creationId xmlns:a16="http://schemas.microsoft.com/office/drawing/2014/main" xmlns="" id="{F35690C6-9270-9E8E-8AEF-233D98E54C2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03606" y="527080"/>
            <a:ext cx="398879" cy="432000"/>
          </a:xfrm>
          <a:prstGeom prst="rect">
            <a:avLst/>
          </a:prstGeom>
        </p:spPr>
      </p:pic>
      <p:pic>
        <p:nvPicPr>
          <p:cNvPr id="7" name="Imagem 6" descr="Logotipo, nome da empresa&#10;&#10;O conteúdo gerado por IA pode estar incorreto.">
            <a:extLst>
              <a:ext uri="{FF2B5EF4-FFF2-40B4-BE49-F238E27FC236}">
                <a16:creationId xmlns:a16="http://schemas.microsoft.com/office/drawing/2014/main" xmlns="" id="{AA0B3B66-C21F-F314-8749-43E1FE396D7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30769" y="49688"/>
            <a:ext cx="1171716" cy="432000"/>
          </a:xfrm>
          <a:prstGeom prst="rect">
            <a:avLst/>
          </a:prstGeom>
        </p:spPr>
      </p:pic>
      <p:pic>
        <p:nvPicPr>
          <p:cNvPr id="1026" name="Picture 2" descr="CURSO CONFIRMADO “Projetos para Cozinhas Profissionais: restaurantes,  bares, hotéis, hospitais e serviços de alimentação em geral – IAB-SC">
            <a:extLst>
              <a:ext uri="{FF2B5EF4-FFF2-40B4-BE49-F238E27FC236}">
                <a16:creationId xmlns:a16="http://schemas.microsoft.com/office/drawing/2014/main" xmlns="" id="{6BD1EB9A-052E-8875-1C32-61FEEB5938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284" t="12366" r="4697" b="11673"/>
          <a:stretch/>
        </p:blipFill>
        <p:spPr bwMode="auto">
          <a:xfrm>
            <a:off x="5183919" y="527080"/>
            <a:ext cx="1557207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rea-PR - Conselho Regional de Engenharia e Agronomia do Paraná">
            <a:extLst>
              <a:ext uri="{FF2B5EF4-FFF2-40B4-BE49-F238E27FC236}">
                <a16:creationId xmlns:a16="http://schemas.microsoft.com/office/drawing/2014/main" xmlns="" id="{93D135DA-88C6-CE87-E0AE-1AF9CA9F50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850" t="10811" r="4950" b="12686"/>
          <a:stretch/>
        </p:blipFill>
        <p:spPr bwMode="auto">
          <a:xfrm>
            <a:off x="5114672" y="50186"/>
            <a:ext cx="1695703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m 9" descr="Uma imagem contendo Logotipo&#10;&#10;O conteúdo gerado por IA pode estar incorreto.">
            <a:extLst>
              <a:ext uri="{FF2B5EF4-FFF2-40B4-BE49-F238E27FC236}">
                <a16:creationId xmlns:a16="http://schemas.microsoft.com/office/drawing/2014/main" xmlns="" id="{20077D15-D62B-9824-05C5-F2FDE14CD21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625" y="527080"/>
            <a:ext cx="2041348" cy="432000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xmlns="" id="{BBFBCDEE-CBA9-200A-FA18-BBA16E65CBCA}"/>
              </a:ext>
            </a:extLst>
          </p:cNvPr>
          <p:cNvSpPr txBox="1"/>
          <p:nvPr/>
        </p:nvSpPr>
        <p:spPr>
          <a:xfrm>
            <a:off x="0" y="9634866"/>
            <a:ext cx="6858000" cy="276999"/>
          </a:xfrm>
          <a:prstGeom prst="rect">
            <a:avLst/>
          </a:prstGeom>
          <a:solidFill>
            <a:srgbClr val="006699"/>
          </a:solidFill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pt-BR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Mais informações sobre o UFC em</a:t>
            </a:r>
            <a:r>
              <a:rPr lang="pt-B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 </a:t>
            </a:r>
            <a:r>
              <a:rPr lang="pt-BR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http://www.lahc.ufc.br/</a:t>
            </a:r>
            <a:endParaRPr lang="pt-BR" sz="12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7279225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38</Words>
  <Application>Microsoft Office PowerPoint</Application>
  <PresentationFormat>Papel A4 (210 x 297 mm)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AccentBoxVTI</vt:lpstr>
      <vt:lpstr>Uso do Conjunto do AutoCAD, do EPANET e do SWMM em projetos de redes de água, esgoto e drenagem urbana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Uso do Conjunto do AUTOCAD, do EPANET e do SWMM em projetos de redes de água, esgoto e drenagem urbana</dc:title>
  <dc:creator>Nathalia Salles</dc:creator>
  <cp:lastModifiedBy>Cristiane de A. Druciak</cp:lastModifiedBy>
  <cp:revision>48</cp:revision>
  <dcterms:created xsi:type="dcterms:W3CDTF">2020-05-28T20:19:10Z</dcterms:created>
  <dcterms:modified xsi:type="dcterms:W3CDTF">2025-04-04T13:03:05Z</dcterms:modified>
</cp:coreProperties>
</file>